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6" r:id="rId2"/>
    <p:sldId id="260" r:id="rId3"/>
    <p:sldId id="259" r:id="rId4"/>
    <p:sldId id="262" r:id="rId5"/>
    <p:sldId id="257" r:id="rId6"/>
    <p:sldId id="258" r:id="rId7"/>
    <p:sldId id="256" r:id="rId8"/>
    <p:sldId id="264" r:id="rId9"/>
    <p:sldId id="261" r:id="rId10"/>
    <p:sldId id="263" r:id="rId11"/>
    <p:sldId id="265" r:id="rId12"/>
    <p:sldId id="266" r:id="rId13"/>
    <p:sldId id="267" r:id="rId14"/>
    <p:sldId id="268" r:id="rId15"/>
    <p:sldId id="269" r:id="rId16"/>
    <p:sldId id="270" r:id="rId17"/>
    <p:sldId id="275" r:id="rId18"/>
    <p:sldId id="271" r:id="rId19"/>
    <p:sldId id="276" r:id="rId20"/>
    <p:sldId id="272" r:id="rId21"/>
    <p:sldId id="277" r:id="rId22"/>
    <p:sldId id="278" r:id="rId23"/>
    <p:sldId id="279" r:id="rId24"/>
    <p:sldId id="280" r:id="rId25"/>
    <p:sldId id="281" r:id="rId26"/>
    <p:sldId id="282" r:id="rId27"/>
    <p:sldId id="284"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70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FB054-59A8-49FA-824C-5186FF1BB63F}" type="datetimeFigureOut">
              <a:rPr lang="en-GB" smtClean="0"/>
              <a:pPr/>
              <a:t>31/01/2014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1F0129-EB67-4BD8-B0E0-7F215D5B13D6}"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28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96634C7-1880-4F61-9B07-73FE5C36DD35}"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CD1F0129-EB67-4BD8-B0E0-7F215D5B13D6}"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2EC4F01-A893-45A6-87AC-3F71A23C2ACB}" type="datetimeFigureOut">
              <a:rPr lang="en-GB" smtClean="0"/>
              <a:pPr/>
              <a:t>31/01/2014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C18281-9BC9-4CAA-97EF-0E781BA9F06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EC4F01-A893-45A6-87AC-3F71A23C2ACB}" type="datetimeFigureOut">
              <a:rPr lang="en-GB" smtClean="0"/>
              <a:pPr/>
              <a:t>31/01/2014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C18281-9BC9-4CAA-97EF-0E781BA9F06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EC4F01-A893-45A6-87AC-3F71A23C2ACB}" type="datetimeFigureOut">
              <a:rPr lang="en-GB" smtClean="0"/>
              <a:pPr/>
              <a:t>31/01/2014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C18281-9BC9-4CAA-97EF-0E781BA9F06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2EC4F01-A893-45A6-87AC-3F71A23C2ACB}" type="datetimeFigureOut">
              <a:rPr lang="en-GB" smtClean="0"/>
              <a:pPr/>
              <a:t>31/01/2014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C18281-9BC9-4CAA-97EF-0E781BA9F06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EC4F01-A893-45A6-87AC-3F71A23C2ACB}" type="datetimeFigureOut">
              <a:rPr lang="en-GB" smtClean="0"/>
              <a:pPr/>
              <a:t>31/01/2014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C18281-9BC9-4CAA-97EF-0E781BA9F06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2EC4F01-A893-45A6-87AC-3F71A23C2ACB}" type="datetimeFigureOut">
              <a:rPr lang="en-GB" smtClean="0"/>
              <a:pPr/>
              <a:t>31/01/2014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C18281-9BC9-4CAA-97EF-0E781BA9F06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2EC4F01-A893-45A6-87AC-3F71A23C2ACB}" type="datetimeFigureOut">
              <a:rPr lang="en-GB" smtClean="0"/>
              <a:pPr/>
              <a:t>31/01/2014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C18281-9BC9-4CAA-97EF-0E781BA9F06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2EC4F01-A893-45A6-87AC-3F71A23C2ACB}" type="datetimeFigureOut">
              <a:rPr lang="en-GB" smtClean="0"/>
              <a:pPr/>
              <a:t>31/01/2014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C18281-9BC9-4CAA-97EF-0E781BA9F06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C4F01-A893-45A6-87AC-3F71A23C2ACB}" type="datetimeFigureOut">
              <a:rPr lang="en-GB" smtClean="0"/>
              <a:pPr/>
              <a:t>31/01/2014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C18281-9BC9-4CAA-97EF-0E781BA9F06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C4F01-A893-45A6-87AC-3F71A23C2ACB}" type="datetimeFigureOut">
              <a:rPr lang="en-GB" smtClean="0"/>
              <a:pPr/>
              <a:t>31/01/2014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C18281-9BC9-4CAA-97EF-0E781BA9F06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C4F01-A893-45A6-87AC-3F71A23C2ACB}" type="datetimeFigureOut">
              <a:rPr lang="en-GB" smtClean="0"/>
              <a:pPr/>
              <a:t>31/01/2014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C18281-9BC9-4CAA-97EF-0E781BA9F06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C4F01-A893-45A6-87AC-3F71A23C2ACB}" type="datetimeFigureOut">
              <a:rPr lang="en-GB" smtClean="0"/>
              <a:pPr/>
              <a:t>31/01/2014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C18281-9BC9-4CAA-97EF-0E781BA9F06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THERE GOES THE NEIGHBOURHOOD</a:t>
            </a:r>
            <a:endParaRPr lang="en-GB" dirty="0"/>
          </a:p>
        </p:txBody>
      </p:sp>
      <p:sp>
        <p:nvSpPr>
          <p:cNvPr id="6" name="Subtitle 5"/>
          <p:cNvSpPr>
            <a:spLocks noGrp="1"/>
          </p:cNvSpPr>
          <p:nvPr>
            <p:ph type="subTitle" idx="1"/>
          </p:nvPr>
        </p:nvSpPr>
        <p:spPr/>
        <p:txBody>
          <a:bodyPr/>
          <a:lstStyle/>
          <a:p>
            <a:r>
              <a:rPr lang="en-GB" dirty="0" smtClean="0"/>
              <a:t>East London 2004-2012</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4" name="Content Placeholder 3"/>
          <p:cNvSpPr>
            <a:spLocks noGrp="1"/>
          </p:cNvSpPr>
          <p:nvPr>
            <p:ph idx="1"/>
          </p:nvPr>
        </p:nvSpPr>
        <p:spPr/>
        <p:txBody>
          <a:bodyPr>
            <a:normAutofit fontScale="92500" lnSpcReduction="20000"/>
          </a:bodyPr>
          <a:lstStyle/>
          <a:p>
            <a:r>
              <a:rPr lang="en-GB" dirty="0"/>
              <a:t>Once upon a time the streets in this area were crowded with people coming to and from work . The river economy used to link the communities  of the North and South banks  , but since the docks have closed , people have kind of shrunk into themselves. Dagenham is becoming a ghost town , everyone is leaving to go down river, Canvey Island, </a:t>
            </a:r>
            <a:r>
              <a:rPr lang="en-GB" dirty="0" err="1"/>
              <a:t>Southend</a:t>
            </a:r>
            <a:r>
              <a:rPr lang="en-GB" dirty="0"/>
              <a:t> and all points east. The East End isn’t Bethnal Green or even Barking any more , its </a:t>
            </a:r>
            <a:r>
              <a:rPr lang="en-GB" dirty="0" err="1"/>
              <a:t>Brightlingsea</a:t>
            </a:r>
            <a:r>
              <a:rPr lang="en-GB" dirty="0"/>
              <a:t>. People move </a:t>
            </a:r>
            <a:r>
              <a:rPr lang="en-GB" dirty="0" err="1" smtClean="0"/>
              <a:t>on.</a:t>
            </a:r>
            <a:r>
              <a:rPr lang="en-GB" i="1" dirty="0" err="1" smtClean="0"/>
              <a:t>Long</a:t>
            </a:r>
            <a:r>
              <a:rPr lang="en-GB" i="1" dirty="0" smtClean="0"/>
              <a:t> term resident</a:t>
            </a:r>
            <a:r>
              <a:rPr lang="en-GB" dirty="0" smtClean="0"/>
              <a:t>   </a:t>
            </a:r>
            <a:r>
              <a:rPr lang="en-GB" dirty="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Dagenham: The Post </a:t>
            </a:r>
            <a:r>
              <a:rPr lang="en-GB" dirty="0" err="1" smtClean="0"/>
              <a:t>Fordist</a:t>
            </a:r>
            <a:r>
              <a:rPr lang="en-GB" dirty="0" smtClean="0"/>
              <a:t> Factory</a:t>
            </a:r>
            <a:endParaRPr lang="en-GB" dirty="0"/>
          </a:p>
        </p:txBody>
      </p:sp>
      <p:pic>
        <p:nvPicPr>
          <p:cNvPr id="4" name="Picture 1028"/>
          <p:cNvPicPr>
            <a:picLocks noGrp="1" noChangeAspect="1" noChangeArrowheads="1"/>
          </p:cNvPicPr>
          <p:nvPr>
            <p:ph idx="1"/>
          </p:nvPr>
        </p:nvPicPr>
        <p:blipFill>
          <a:blip r:embed="rId3" cstate="print"/>
          <a:srcRect/>
          <a:stretch>
            <a:fillRect/>
          </a:stretch>
        </p:blipFill>
        <p:spPr>
          <a:xfrm>
            <a:off x="2523972" y="1600200"/>
            <a:ext cx="4096056"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None of us live here anymore </a:t>
            </a:r>
            <a:endParaRPr lang="en-GB" dirty="0"/>
          </a:p>
        </p:txBody>
      </p:sp>
      <p:pic>
        <p:nvPicPr>
          <p:cNvPr id="4" name="Picture 4"/>
          <p:cNvPicPr>
            <a:picLocks noGrp="1" noChangeAspect="1" noChangeArrowheads="1"/>
          </p:cNvPicPr>
          <p:nvPr>
            <p:ph idx="1"/>
          </p:nvPr>
        </p:nvPicPr>
        <p:blipFill>
          <a:blip r:embed="rId3" cstate="print"/>
          <a:srcRect/>
          <a:stretch>
            <a:fillRect/>
          </a:stretch>
        </p:blipFill>
        <p:spPr>
          <a:xfrm>
            <a:off x="553544" y="1600200"/>
            <a:ext cx="8036912" cy="452596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Big Bang Localism 1</a:t>
            </a:r>
            <a:endParaRPr lang="en-GB" dirty="0"/>
          </a:p>
        </p:txBody>
      </p:sp>
      <p:pic>
        <p:nvPicPr>
          <p:cNvPr id="4" name="Picture 4"/>
          <p:cNvPicPr>
            <a:picLocks noGrp="1" noChangeAspect="1" noChangeArrowheads="1"/>
          </p:cNvPicPr>
          <p:nvPr>
            <p:ph idx="1"/>
          </p:nvPr>
        </p:nvPicPr>
        <p:blipFill>
          <a:blip r:embed="rId3" cstate="print"/>
          <a:srcRect/>
          <a:stretch>
            <a:fillRect/>
          </a:stretch>
        </p:blipFill>
        <p:spPr>
          <a:xfrm>
            <a:off x="2613545" y="1600200"/>
            <a:ext cx="3916909" cy="452596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7500" lnSpcReduction="20000"/>
          </a:bodyPr>
          <a:lstStyle/>
          <a:p>
            <a:r>
              <a:rPr lang="en-GB" dirty="0"/>
              <a:t>History will call it the Decent Society, a new social order for the Age of Achievement for Britain. We will respect family life, develop it and encourage it in any way we can because  strong families are the foundation of strong communities. We offer a common vision and sense of belonging for all communities. The diversity of peoples different backgrounds  and circumstances  are appreciated  and positively valued;  those from different backgrounds have similar life opportunities  and strong and positive relationships  are  developed between people  from  different  backgrounds  in the workplace, in schools and in neighbourhoods </a:t>
            </a:r>
            <a:r>
              <a:rPr lang="en-GB" dirty="0" smtClean="0"/>
              <a:t> </a:t>
            </a:r>
            <a:r>
              <a:rPr lang="en-GB" i="1" dirty="0" smtClean="0"/>
              <a:t>Tony Blair 2004.</a:t>
            </a:r>
            <a:endParaRPr lang="en-GB" i="1" dirty="0"/>
          </a:p>
          <a:p>
            <a:r>
              <a:rPr lang="en-GB" dirty="0"/>
              <a:t> </a:t>
            </a:r>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We call it the Big Society because it is about ordinary people  taking responsible for  their own communities, take care of one another, respecting  each others differences, it is about a new localism, a new sense that  what happens on our streets  and housing estates is decided  by the people who live there.</a:t>
            </a:r>
            <a:r>
              <a:rPr lang="en-GB" i="1" dirty="0" smtClean="0"/>
              <a:t> David Cameron 2014</a:t>
            </a:r>
            <a:r>
              <a:rPr lang="en-GB" dirty="0" smtClean="0"/>
              <a:t> </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Proxemics</a:t>
            </a:r>
            <a:endParaRPr lang="en-GB" dirty="0"/>
          </a:p>
        </p:txBody>
      </p:sp>
      <p:pic>
        <p:nvPicPr>
          <p:cNvPr id="4" name="Picture 4"/>
          <p:cNvPicPr>
            <a:picLocks noGrp="1" noChangeAspect="1" noChangeArrowheads="1"/>
          </p:cNvPicPr>
          <p:nvPr>
            <p:ph idx="1"/>
          </p:nvPr>
        </p:nvPicPr>
        <p:blipFill>
          <a:blip r:embed="rId3" cstate="print"/>
          <a:srcRect/>
          <a:stretch>
            <a:fillRect/>
          </a:stretch>
        </p:blipFill>
        <p:spPr>
          <a:xfrm>
            <a:off x="2375773" y="1600200"/>
            <a:ext cx="4392454" cy="452596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a:t>The old face to face communities of place are finished. At best they are little more than  ghettoised clusters of   people left behind in the transition to the new economy , at  the worst  they are the seedbed of  reactionary </a:t>
            </a:r>
            <a:r>
              <a:rPr lang="en-GB" dirty="0" err="1"/>
              <a:t>NIMBYism</a:t>
            </a:r>
            <a:r>
              <a:rPr lang="en-GB" dirty="0"/>
              <a:t>.  The new communities  are based on affinity of interests  not affiliation , they are located in a  global  </a:t>
            </a:r>
            <a:r>
              <a:rPr lang="en-GB" dirty="0" err="1"/>
              <a:t>mediascape</a:t>
            </a:r>
            <a:r>
              <a:rPr lang="en-GB" dirty="0"/>
              <a:t>  where flows of information  maximise </a:t>
            </a:r>
            <a:r>
              <a:rPr lang="en-GB" dirty="0" err="1"/>
              <a:t>connexivity</a:t>
            </a:r>
            <a:r>
              <a:rPr lang="en-GB" dirty="0"/>
              <a:t> .  We are talking  virtual neighbourhoods, neighbourhoods  that stretch around the world </a:t>
            </a:r>
            <a:r>
              <a:rPr lang="en-GB" dirty="0" smtClean="0"/>
              <a:t>  </a:t>
            </a:r>
            <a:r>
              <a:rPr lang="en-GB" i="1" dirty="0" smtClean="0"/>
              <a:t>Demos Think Tank report</a:t>
            </a:r>
            <a:r>
              <a:rPr lang="en-GB" dirty="0" smtClean="0"/>
              <a:t>. </a:t>
            </a:r>
            <a:endParaRPr lang="en-GB" dirty="0"/>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whole world in our hands?</a:t>
            </a:r>
            <a:endParaRPr lang="en-GB" dirty="0"/>
          </a:p>
        </p:txBody>
      </p:sp>
      <p:pic>
        <p:nvPicPr>
          <p:cNvPr id="4" name="Picture 4"/>
          <p:cNvPicPr>
            <a:picLocks noGrp="1" noChangeAspect="1" noChangeArrowheads="1"/>
          </p:cNvPicPr>
          <p:nvPr>
            <p:ph idx="1"/>
          </p:nvPr>
        </p:nvPicPr>
        <p:blipFill>
          <a:blip r:embed="rId3" cstate="print"/>
          <a:srcRect/>
          <a:stretch>
            <a:fillRect/>
          </a:stretch>
        </p:blipFill>
        <p:spPr>
          <a:xfrm>
            <a:off x="2224099" y="1600200"/>
            <a:ext cx="4695801" cy="452596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r>
              <a:rPr lang="en-GB" dirty="0"/>
              <a:t>I can surf the internet, I can phone my cousin in Bombay on my mobile phone , I can send emails to my relatives  around the world  but I am terrified to go outside my front door , to go down the street to get a newspaper  from the corner shop in case I run into the racist thugs  who live opposite  who are making my life a hell with their insults </a:t>
            </a:r>
            <a:r>
              <a:rPr lang="en-GB" i="1" dirty="0" smtClean="0"/>
              <a:t>Asian Resident in Newham</a:t>
            </a:r>
            <a:r>
              <a:rPr lang="en-GB" dirty="0" smtClean="0"/>
              <a:t> </a:t>
            </a:r>
            <a:endParaRPr lang="en-GB" dirty="0"/>
          </a:p>
          <a:p>
            <a:r>
              <a:rPr lang="en-GB" dirty="0"/>
              <a:t> </a:t>
            </a:r>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pic>
        <p:nvPicPr>
          <p:cNvPr id="6" name="Picture 4"/>
          <p:cNvPicPr>
            <a:picLocks noGrp="1" noChangeAspect="1" noChangeArrowheads="1"/>
          </p:cNvPicPr>
          <p:nvPr>
            <p:ph idx="1"/>
          </p:nvPr>
        </p:nvPicPr>
        <p:blipFill>
          <a:blip r:embed="rId3" cstate="print"/>
          <a:srcRect/>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a:t>The old face to face communities of place are finished. At best they are little more than  ghettoised clusters of   people left behind in the transition to the new economy , at  the worst  they are the seedbed of  reactionary </a:t>
            </a:r>
            <a:r>
              <a:rPr lang="en-GB" dirty="0" err="1"/>
              <a:t>NIMBYism</a:t>
            </a:r>
            <a:r>
              <a:rPr lang="en-GB" dirty="0"/>
              <a:t>.  The new communities  are based on affinity of interests  not affiliation , they are located in a  global  </a:t>
            </a:r>
            <a:r>
              <a:rPr lang="en-GB" dirty="0" err="1"/>
              <a:t>mediascape</a:t>
            </a:r>
            <a:r>
              <a:rPr lang="en-GB" dirty="0"/>
              <a:t>  where flows of information  maximise </a:t>
            </a:r>
            <a:r>
              <a:rPr lang="en-GB" dirty="0" err="1"/>
              <a:t>connexivity</a:t>
            </a:r>
            <a:r>
              <a:rPr lang="en-GB" dirty="0"/>
              <a:t> .  We are talking  virtual neighbourhoods, neighbourhoods  that stretch around the world . </a:t>
            </a:r>
            <a:r>
              <a:rPr lang="en-GB" i="1" dirty="0" smtClean="0"/>
              <a:t>Demos Think Tank Report</a:t>
            </a:r>
            <a:endParaRPr lang="en-GB" dirty="0"/>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Virtual </a:t>
            </a:r>
            <a:r>
              <a:rPr lang="en-GB" dirty="0" err="1" smtClean="0"/>
              <a:t>Panopticon</a:t>
            </a:r>
            <a:r>
              <a:rPr lang="en-GB" dirty="0" smtClean="0"/>
              <a:t> </a:t>
            </a:r>
            <a:endParaRPr lang="en-GB" dirty="0"/>
          </a:p>
        </p:txBody>
      </p:sp>
      <p:pic>
        <p:nvPicPr>
          <p:cNvPr id="4" name="Picture 4"/>
          <p:cNvPicPr>
            <a:picLocks noGrp="1" noChangeAspect="1" noChangeArrowheads="1"/>
          </p:cNvPicPr>
          <p:nvPr>
            <p:ph idx="1"/>
          </p:nvPr>
        </p:nvPicPr>
        <p:blipFill>
          <a:blip r:embed="rId3" cstate="print"/>
          <a:srcRect/>
          <a:stretch>
            <a:fillRect/>
          </a:stretch>
        </p:blipFill>
        <p:spPr>
          <a:xfrm>
            <a:off x="2866521" y="1600200"/>
            <a:ext cx="3410958" cy="45259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r>
              <a:rPr lang="en-GB" dirty="0"/>
              <a:t>The Neighbourhood Information Management System (NIMS ) has been developed with the objectives of streamlining strategic decision making, ensuring community involvement, and providing effective monitoring of partners policies... NIMS  is a web based interface created by building upon the existing MapInfo technology. NIMS has the ability to store public and confidential data from various agencies  to allow easy analysis via mapping tabling and charts. It enables us to drill down into the neighbourhood with much greater precision than before, and to develop a  more refined  and fine grained scalar  geography ,  moving from the  Census Enumeration District, to  post code analysis   right down to individual rooftop level.</a:t>
            </a:r>
          </a:p>
          <a:p>
            <a:r>
              <a:rPr lang="en-GB" dirty="0"/>
              <a:t>Currently, participants of the NIMS Project include the  </a:t>
            </a:r>
            <a:r>
              <a:rPr lang="en-GB" dirty="0" smtClean="0"/>
              <a:t>Metropolitan </a:t>
            </a:r>
            <a:r>
              <a:rPr lang="en-GB" dirty="0"/>
              <a:t>Police, London Fire Brigade, National Health Service, Newham Primary Care Trust, and others.</a:t>
            </a:r>
          </a:p>
          <a:p>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Lonely Crowd or Flash Mob?</a:t>
            </a:r>
            <a:endParaRPr lang="en-GB" dirty="0"/>
          </a:p>
        </p:txBody>
      </p:sp>
      <p:pic>
        <p:nvPicPr>
          <p:cNvPr id="4" name="Picture 4"/>
          <p:cNvPicPr>
            <a:picLocks noGrp="1" noChangeAspect="1" noChangeArrowheads="1"/>
          </p:cNvPicPr>
          <p:nvPr>
            <p:ph idx="1"/>
          </p:nvPr>
        </p:nvPicPr>
        <p:blipFill>
          <a:blip r:embed="rId3" cstate="print"/>
          <a:srcRect/>
          <a:stretch>
            <a:fillRect/>
          </a:stretch>
        </p:blipFill>
        <p:spPr>
          <a:xfrm>
            <a:off x="2344423" y="1600200"/>
            <a:ext cx="4455153" cy="45259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70000" lnSpcReduction="20000"/>
          </a:bodyPr>
          <a:lstStyle/>
          <a:p>
            <a:r>
              <a:rPr lang="en-GB" dirty="0"/>
              <a:t>There is nothing we fear more than the touch of the unknown. We always want to see what is reaching towards us  to recognise or at least classify it. All the distances which we create around ourselves  are dictated by this fear. This repugnance to being touched accompanies us when we go about amongst people - the way we move in a busy street, in trains and buses  .  It is only in a  crowd  that we become free of this fear- for here  the fear of being touched changes  into its opposite . The crowd we need is the dense crowd  in which body is pressed to body; a crowd whose psychological constitution is also dense  so we no longer notice or care who it is that presses against us . As soon as we have surrendered ourselves to such a crowd we cease to fears the others touch. Ideally all are equal here , no distinction count , not even that of sex .Suddenly it is as if everything were happening in one and the same body  :</a:t>
            </a:r>
            <a:r>
              <a:rPr lang="en-GB" i="1" dirty="0"/>
              <a:t>Elias </a:t>
            </a:r>
            <a:r>
              <a:rPr lang="en-GB" i="1" dirty="0" smtClean="0"/>
              <a:t>Canetti  Crowds and Power.</a:t>
            </a:r>
            <a:endParaRPr lang="en-GB" i="1" dirty="0"/>
          </a:p>
          <a:p>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Holy </a:t>
            </a:r>
            <a:r>
              <a:rPr lang="en-GB" dirty="0" err="1" smtClean="0"/>
              <a:t>Communitas</a:t>
            </a:r>
            <a:r>
              <a:rPr lang="en-GB" dirty="0" smtClean="0"/>
              <a:t>!</a:t>
            </a:r>
            <a:endParaRPr lang="en-GB" dirty="0"/>
          </a:p>
        </p:txBody>
      </p:sp>
      <p:pic>
        <p:nvPicPr>
          <p:cNvPr id="4" name="Picture 4"/>
          <p:cNvPicPr>
            <a:picLocks noGrp="1" noChangeAspect="1" noChangeArrowheads="1"/>
          </p:cNvPicPr>
          <p:nvPr>
            <p:ph idx="1"/>
          </p:nvPr>
        </p:nvPicPr>
        <p:blipFill>
          <a:blip r:embed="rId3" cstate="print"/>
          <a:srcRect/>
          <a:stretch>
            <a:fillRect/>
          </a:stretch>
        </p:blipFill>
        <p:spPr>
          <a:xfrm>
            <a:off x="1584180" y="1897362"/>
            <a:ext cx="6012156" cy="3907901"/>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62500" lnSpcReduction="20000"/>
          </a:bodyPr>
          <a:lstStyle/>
          <a:p>
            <a:r>
              <a:rPr lang="en-GB" dirty="0" smtClean="0"/>
              <a:t>In </a:t>
            </a:r>
            <a:r>
              <a:rPr lang="en-GB" dirty="0"/>
              <a:t>the commonwealth I would by contraries</a:t>
            </a:r>
          </a:p>
          <a:p>
            <a:r>
              <a:rPr lang="en-GB" dirty="0"/>
              <a:t>Execute all things; for no kind of traffic </a:t>
            </a:r>
          </a:p>
          <a:p>
            <a:r>
              <a:rPr lang="en-GB" dirty="0"/>
              <a:t>Would I admit, no name of magistrate,</a:t>
            </a:r>
          </a:p>
          <a:p>
            <a:r>
              <a:rPr lang="en-GB" dirty="0"/>
              <a:t>Letters should not be known; riches, poverty</a:t>
            </a:r>
          </a:p>
          <a:p>
            <a:r>
              <a:rPr lang="en-GB" dirty="0"/>
              <a:t>And use of service contract, succession</a:t>
            </a:r>
          </a:p>
          <a:p>
            <a:r>
              <a:rPr lang="en-GB" dirty="0"/>
              <a:t>None</a:t>
            </a:r>
          </a:p>
          <a:p>
            <a:r>
              <a:rPr lang="en-GB" dirty="0"/>
              <a:t>All things in common nature should produce</a:t>
            </a:r>
          </a:p>
          <a:p>
            <a:r>
              <a:rPr lang="en-GB" dirty="0"/>
              <a:t>Without sweat or endeavour; need of any engine </a:t>
            </a:r>
          </a:p>
          <a:p>
            <a:r>
              <a:rPr lang="en-GB" dirty="0"/>
              <a:t>Would I not have; but nature should bring forth </a:t>
            </a:r>
          </a:p>
          <a:p>
            <a:r>
              <a:rPr lang="en-GB" dirty="0"/>
              <a:t>Of its own kind  all abundance</a:t>
            </a:r>
          </a:p>
          <a:p>
            <a:r>
              <a:rPr lang="en-GB" dirty="0"/>
              <a:t>To feed my innocent people</a:t>
            </a:r>
          </a:p>
          <a:p>
            <a:r>
              <a:rPr lang="en-GB" dirty="0"/>
              <a:t>I would with such perfection govern , sir, to excel the golden age</a:t>
            </a:r>
          </a:p>
          <a:p>
            <a:r>
              <a:rPr lang="en-GB" dirty="0"/>
              <a:t>-</a:t>
            </a:r>
            <a:r>
              <a:rPr lang="en-GB" i="1" dirty="0"/>
              <a:t>Gonzalo :  Tempest</a:t>
            </a:r>
          </a:p>
          <a:p>
            <a:r>
              <a:rPr lang="en-GB" b="1" i="1" dirty="0"/>
              <a:t> </a:t>
            </a:r>
            <a:endParaRPr lang="en-GB" i="1" dirty="0"/>
          </a:p>
          <a:p>
            <a:endParaRPr lang="en-GB"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There goes the neighbourhood</a:t>
            </a:r>
            <a:endParaRPr lang="en-GB" dirty="0"/>
          </a:p>
        </p:txBody>
      </p:sp>
      <p:pic>
        <p:nvPicPr>
          <p:cNvPr id="4" name="Picture 4"/>
          <p:cNvPicPr>
            <a:picLocks noGrp="1" noChangeAspect="1" noChangeArrowheads="1"/>
          </p:cNvPicPr>
          <p:nvPr>
            <p:ph idx="1"/>
          </p:nvPr>
        </p:nvPicPr>
        <p:blipFill>
          <a:blip r:embed="rId3" cstate="print"/>
          <a:srcRect/>
          <a:stretch>
            <a:fillRect/>
          </a:stretch>
        </p:blipFill>
        <p:spPr>
          <a:xfrm>
            <a:off x="1627962" y="1600200"/>
            <a:ext cx="5888076" cy="452596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55000" lnSpcReduction="20000"/>
          </a:bodyPr>
          <a:lstStyle/>
          <a:p>
            <a:r>
              <a:rPr lang="en-GB" dirty="0"/>
              <a:t>Whitbread award winning author Jeanette </a:t>
            </a:r>
            <a:r>
              <a:rPr lang="en-GB" dirty="0" err="1"/>
              <a:t>Winterson</a:t>
            </a:r>
            <a:r>
              <a:rPr lang="en-GB" dirty="0"/>
              <a:t> today launched her  latest venture – a delicatessen and fruiterers on the ground floor of her house in </a:t>
            </a:r>
            <a:r>
              <a:rPr lang="en-GB" dirty="0" err="1"/>
              <a:t>Spitalfiels</a:t>
            </a:r>
            <a:r>
              <a:rPr lang="en-GB" dirty="0"/>
              <a:t>.  ‘ I wanted to do something people in the neighbourhood  could use , where I could sell things I wanted to buy myself   and take my shopping upstairs . She has kept the name of the original shop ‘Verde’s’ after an Italian importer of oranges  who opened a fruit and </a:t>
            </a:r>
            <a:r>
              <a:rPr lang="en-GB" dirty="0" err="1"/>
              <a:t>veg</a:t>
            </a:r>
            <a:r>
              <a:rPr lang="en-GB" dirty="0"/>
              <a:t> business here in the 1850’s. </a:t>
            </a:r>
            <a:r>
              <a:rPr lang="en-GB" dirty="0" smtClean="0"/>
              <a:t>‘They </a:t>
            </a:r>
            <a:r>
              <a:rPr lang="en-GB" dirty="0"/>
              <a:t>were probably a bunch of ruffians but its better to keep their name than have some  American coffee house  franchise or awful sandwich </a:t>
            </a:r>
            <a:r>
              <a:rPr lang="en-GB" dirty="0" smtClean="0"/>
              <a:t>shop’, </a:t>
            </a:r>
            <a:r>
              <a:rPr lang="en-GB" dirty="0" err="1"/>
              <a:t>Winterson</a:t>
            </a:r>
            <a:r>
              <a:rPr lang="en-GB" dirty="0"/>
              <a:t>  </a:t>
            </a:r>
            <a:r>
              <a:rPr lang="en-GB" dirty="0" smtClean="0"/>
              <a:t>said.</a:t>
            </a:r>
          </a:p>
          <a:p>
            <a:r>
              <a:rPr lang="en-GB" dirty="0" smtClean="0"/>
              <a:t>The </a:t>
            </a:r>
            <a:r>
              <a:rPr lang="en-GB" dirty="0"/>
              <a:t>opening party was on  Thursday night. We had mulled wine and hot chestnuts . Ruth Rendell was here. Fiona Shaw and of course Tracey </a:t>
            </a:r>
            <a:r>
              <a:rPr lang="en-GB" dirty="0" err="1"/>
              <a:t>Emin</a:t>
            </a:r>
            <a:r>
              <a:rPr lang="en-GB" dirty="0"/>
              <a:t>. She lives just down the road – everyone seems to live  around here now. But when I first moved in  1994  tramps used to light their bonfires  with jerry cans of petrol. My house had been on the market for 15 years – I am not saying how much I paid for it – but a small amount – in a Securicor box.</a:t>
            </a:r>
          </a:p>
          <a:p>
            <a:r>
              <a:rPr lang="en-GB" dirty="0"/>
              <a:t> </a:t>
            </a:r>
            <a:r>
              <a:rPr lang="en-GB" dirty="0" err="1" smtClean="0"/>
              <a:t>Winterson</a:t>
            </a:r>
            <a:r>
              <a:rPr lang="en-GB" dirty="0" smtClean="0"/>
              <a:t> </a:t>
            </a:r>
            <a:r>
              <a:rPr lang="en-GB" dirty="0"/>
              <a:t>will be making only guest appearances at the counter . She has hired  former chef Harvey </a:t>
            </a:r>
            <a:r>
              <a:rPr lang="en-GB" dirty="0" err="1"/>
              <a:t>Cabannis</a:t>
            </a:r>
            <a:r>
              <a:rPr lang="en-GB" dirty="0"/>
              <a:t>  to keep shop.  </a:t>
            </a:r>
            <a:r>
              <a:rPr lang="en-GB" dirty="0" smtClean="0"/>
              <a:t>‘I </a:t>
            </a:r>
            <a:r>
              <a:rPr lang="en-GB" dirty="0"/>
              <a:t>was a head chef and now I’m a </a:t>
            </a:r>
            <a:r>
              <a:rPr lang="en-GB" dirty="0" smtClean="0"/>
              <a:t>shopkeeper’ </a:t>
            </a:r>
            <a:r>
              <a:rPr lang="en-GB" dirty="0"/>
              <a:t>he </a:t>
            </a:r>
            <a:r>
              <a:rPr lang="en-GB" dirty="0" smtClean="0"/>
              <a:t>said, ‘but  </a:t>
            </a:r>
            <a:r>
              <a:rPr lang="en-GB" dirty="0"/>
              <a:t>aren’t the English   supposed to be a nation of </a:t>
            </a:r>
            <a:r>
              <a:rPr lang="en-GB" dirty="0" smtClean="0"/>
              <a:t>shopkeepers?’</a:t>
            </a:r>
            <a:endParaRPr lang="en-GB" dirty="0"/>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sp>
        <p:nvSpPr>
          <p:cNvPr id="4" name="Content Placeholder 3"/>
          <p:cNvSpPr>
            <a:spLocks noGrp="1"/>
          </p:cNvSpPr>
          <p:nvPr>
            <p:ph idx="1"/>
          </p:nvPr>
        </p:nvSpPr>
        <p:spPr/>
        <p:txBody>
          <a:bodyPr>
            <a:normAutofit fontScale="92500" lnSpcReduction="20000"/>
          </a:bodyPr>
          <a:lstStyle/>
          <a:p>
            <a:r>
              <a:rPr lang="en-GB" dirty="0"/>
              <a:t>I’ve worked here  for a couple of years , since the campus  was opened, in fact.  I enjoy it but  the hours are long and the pay is not good. I  am glad to see so many of our young people coming here, getting ahead in life. I didn’t have the opportunities myself  but I’d like my own daughter  to come here one day. The only thing I wonder about is how come there are not so many white students here. Is it because they don’t think UEL is good enough for them?   </a:t>
            </a:r>
            <a:r>
              <a:rPr lang="en-GB" i="1" dirty="0" smtClean="0"/>
              <a:t>Porter and Newham resident</a:t>
            </a:r>
            <a:endParaRPr lang="en-GB" i="1" dirty="0"/>
          </a:p>
          <a:p>
            <a:endParaRPr lang="en-GB" dirty="0"/>
          </a:p>
          <a:p>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20000"/>
          </a:bodyPr>
          <a:lstStyle/>
          <a:p>
            <a:r>
              <a:rPr lang="en-GB" dirty="0"/>
              <a:t>Business </a:t>
            </a:r>
            <a:r>
              <a:rPr lang="en-GB" dirty="0" smtClean="0"/>
              <a:t>is </a:t>
            </a:r>
            <a:r>
              <a:rPr lang="en-GB" dirty="0"/>
              <a:t>bringing changes to areas  which have long been run down. It is bringing hope to minority ethnic communities  who for too long have been  excluded from the enterprise culture   even though they  have a special aptitude for  it. We used to have sportsmen and women as our folk heroes and role models.   Nowadays it is  entrepreneurs , people working in the creative industries, who make good money but empower  the community at the same time. </a:t>
            </a:r>
            <a:r>
              <a:rPr lang="en-GB" i="1" dirty="0" smtClean="0"/>
              <a:t>Local entrepreneur</a:t>
            </a:r>
            <a:r>
              <a:rPr lang="en-GB" dirty="0" smtClean="0"/>
              <a:t>  </a:t>
            </a:r>
            <a:endParaRPr lang="en-GB" dirty="0"/>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GB" sz="2800" dirty="0" smtClean="0"/>
              <a:t>When the walls (</a:t>
            </a:r>
            <a:r>
              <a:rPr lang="en-GB" sz="2800" dirty="0" err="1" smtClean="0"/>
              <a:t>dont</a:t>
            </a:r>
            <a:r>
              <a:rPr lang="en-GB" sz="2800" dirty="0" smtClean="0"/>
              <a:t>) come tumbling down</a:t>
            </a:r>
            <a:endParaRPr lang="en-GB" sz="2800" dirty="0"/>
          </a:p>
        </p:txBody>
      </p:sp>
      <p:pic>
        <p:nvPicPr>
          <p:cNvPr id="7" name="Picture 5"/>
          <p:cNvPicPr>
            <a:picLocks noChangeAspect="1" noChangeArrowheads="1"/>
          </p:cNvPicPr>
          <p:nvPr/>
        </p:nvPicPr>
        <p:blipFill>
          <a:blip r:embed="rId3" cstate="print"/>
          <a:srcRect/>
          <a:stretch>
            <a:fillRect/>
          </a:stretch>
        </p:blipFill>
        <p:spPr bwMode="auto">
          <a:xfrm>
            <a:off x="971600" y="2060848"/>
            <a:ext cx="3489325" cy="4146550"/>
          </a:xfrm>
          <a:prstGeom prst="rect">
            <a:avLst/>
          </a:prstGeom>
          <a:noFill/>
        </p:spPr>
      </p:pic>
      <p:pic>
        <p:nvPicPr>
          <p:cNvPr id="8" name="Picture 8"/>
          <p:cNvPicPr>
            <a:picLocks noChangeAspect="1" noChangeArrowheads="1"/>
          </p:cNvPicPr>
          <p:nvPr/>
        </p:nvPicPr>
        <p:blipFill>
          <a:blip r:embed="rId4" cstate="print"/>
          <a:srcRect/>
          <a:stretch>
            <a:fillRect/>
          </a:stretch>
        </p:blipFill>
        <p:spPr>
          <a:xfrm>
            <a:off x="4860032" y="2996952"/>
            <a:ext cx="3810000" cy="234791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sz="3600" dirty="0">
                <a:solidFill>
                  <a:schemeClr val="bg1"/>
                </a:solidFill>
                <a:latin typeface="Arial" charset="0"/>
              </a:rPr>
              <a:t>There goes the </a:t>
            </a:r>
            <a:r>
              <a:rPr lang="en-US" sz="3600" dirty="0" err="1">
                <a:solidFill>
                  <a:schemeClr val="bg1"/>
                </a:solidFill>
                <a:latin typeface="Arial" charset="0"/>
              </a:rPr>
              <a:t>Neighbourhood</a:t>
            </a:r>
            <a:endParaRPr lang="en-US" dirty="0"/>
          </a:p>
        </p:txBody>
      </p:sp>
      <p:sp>
        <p:nvSpPr>
          <p:cNvPr id="2051" name="Rectangle 3"/>
          <p:cNvSpPr>
            <a:spLocks noGrp="1" noChangeArrowheads="1"/>
          </p:cNvSpPr>
          <p:nvPr>
            <p:ph idx="1"/>
          </p:nvPr>
        </p:nvSpPr>
        <p:spPr/>
        <p:txBody>
          <a:bodyPr/>
          <a:lstStyle/>
          <a:p>
            <a:endParaRPr lang="en-US">
              <a:solidFill>
                <a:schemeClr val="bg1"/>
              </a:solidFill>
              <a:latin typeface="Arial" charset="0"/>
            </a:endParaRPr>
          </a:p>
          <a:p>
            <a:r>
              <a:rPr lang="en-US" sz="2400">
                <a:solidFill>
                  <a:schemeClr val="bg1"/>
                </a:solidFill>
                <a:latin typeface="Arial" charset="0"/>
              </a:rPr>
              <a:t>Phil Cohen</a:t>
            </a:r>
            <a:endParaRPr lang="en-US"/>
          </a:p>
        </p:txBody>
      </p:sp>
      <p:sp>
        <p:nvSpPr>
          <p:cNvPr id="4" name="Rectangle 3"/>
          <p:cNvSpPr/>
          <p:nvPr/>
        </p:nvSpPr>
        <p:spPr>
          <a:xfrm>
            <a:off x="1331640" y="476673"/>
            <a:ext cx="6408712" cy="6001643"/>
          </a:xfrm>
          <a:prstGeom prst="rect">
            <a:avLst/>
          </a:prstGeom>
        </p:spPr>
        <p:txBody>
          <a:bodyPr wrap="square">
            <a:spAutoFit/>
          </a:bodyPr>
          <a:lstStyle/>
          <a:p>
            <a:r>
              <a:rPr lang="en-GB" sz="2400" dirty="0"/>
              <a:t>I look out over there sometimes and I see </a:t>
            </a:r>
            <a:r>
              <a:rPr lang="en-GB" sz="2400" dirty="0" err="1"/>
              <a:t>Aer</a:t>
            </a:r>
            <a:r>
              <a:rPr lang="en-GB" sz="2400" dirty="0"/>
              <a:t> </a:t>
            </a:r>
            <a:r>
              <a:rPr lang="en-GB" sz="2400" dirty="0" err="1"/>
              <a:t>Lingus</a:t>
            </a:r>
            <a:r>
              <a:rPr lang="en-GB" sz="2400" dirty="0"/>
              <a:t> going out and I wish I was on it. They say the airport is dirty but we had all that dirt from the ships as well. I think people who had lived here , had grown up with the noise, because you used to have the factories  sound their sirens in the morning, then again at lunch and when it was time to knock off. The same with docks , you got used to it,  when the ships were going out  they would sound their funnel and then the trains would shunt  and that would go on all night. And at least we’re not  surrounded  by  these terrible high walls, that shut out the light and overshadowed our lives, cutting off  our world as  women and children from the </a:t>
            </a:r>
            <a:r>
              <a:rPr lang="en-GB" sz="2400" dirty="0" err="1" smtClean="0"/>
              <a:t>menfolk</a:t>
            </a:r>
            <a:r>
              <a:rPr lang="en-GB" sz="2400" dirty="0" smtClean="0"/>
              <a:t> –  </a:t>
            </a:r>
            <a:r>
              <a:rPr lang="en-GB" sz="2400" i="1" dirty="0" err="1" smtClean="0"/>
              <a:t>Silvertown</a:t>
            </a:r>
            <a:r>
              <a:rPr lang="en-GB" sz="2400" i="1" dirty="0" smtClean="0"/>
              <a:t> Pensioner </a:t>
            </a:r>
            <a:endParaRPr lang="en-GB" sz="24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r>
              <a:rPr lang="en-GB" dirty="0"/>
              <a:t>This airport and round here it is all buildings and no shops. No butchers, we used to have a bakers down the road. We used to have a co-op and now got houses built on it. I'm fortunate I can get out  and go on the buses  but In think of other people that can't . The airport and all that,  it isn't fair </a:t>
            </a:r>
            <a:r>
              <a:rPr lang="en-GB" dirty="0" smtClean="0"/>
              <a:t>. </a:t>
            </a:r>
            <a:r>
              <a:rPr lang="en-GB" i="1" dirty="0" smtClean="0"/>
              <a:t>Long standing resident</a:t>
            </a:r>
            <a:endParaRPr lang="en-GB" i="1" dirty="0"/>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a:t>Since I've moved here I've not had much to do with the locals - they keep themselves  to themselves, though we are thinking of sending our daughter  to the local primary, so I suppose it might change. Some of my friends think I'm mad living out here, but I regard myself as a pioneer in helping make over the area, making it more multicultural. We do encounter  some problems- I think the white working class here  are envious of successful black professionals like myself,  but what else is new ? And of course it is convenient for the airport - that's how I got to know the area in the first place, and its  ten  minutes into work</a:t>
            </a:r>
            <a:r>
              <a:rPr lang="en-GB" dirty="0" smtClean="0"/>
              <a:t>.</a:t>
            </a:r>
            <a:r>
              <a:rPr lang="en-GB" i="1" dirty="0" smtClean="0"/>
              <a:t> Incoming resident</a:t>
            </a:r>
            <a:r>
              <a:rPr lang="en-GB" dirty="0" smtClean="0"/>
              <a:t>  </a:t>
            </a:r>
            <a:endParaRPr lang="en-GB" dirty="0"/>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2800" dirty="0" smtClean="0"/>
              <a:t>Whatever Happened to the Dagenham Girl pipers?</a:t>
            </a:r>
            <a:endParaRPr lang="en-GB" sz="2800" dirty="0"/>
          </a:p>
        </p:txBody>
      </p:sp>
      <p:sp>
        <p:nvSpPr>
          <p:cNvPr id="3" name="Content Placeholder 2"/>
          <p:cNvSpPr>
            <a:spLocks noGrp="1"/>
          </p:cNvSpPr>
          <p:nvPr>
            <p:ph idx="4294967295"/>
          </p:nvPr>
        </p:nvSpPr>
        <p:spPr>
          <a:xfrm>
            <a:off x="0" y="1600200"/>
            <a:ext cx="8229600" cy="4525963"/>
          </a:xfrm>
        </p:spPr>
        <p:txBody>
          <a:bodyPr/>
          <a:lstStyle/>
          <a:p>
            <a:endParaRPr lang="en-GB" dirty="0" smtClean="0"/>
          </a:p>
          <a:p>
            <a:endParaRPr lang="en-GB" dirty="0"/>
          </a:p>
        </p:txBody>
      </p:sp>
      <p:pic>
        <p:nvPicPr>
          <p:cNvPr id="5" name="Picture 4"/>
          <p:cNvPicPr>
            <a:picLocks noChangeAspect="1" noChangeArrowheads="1"/>
          </p:cNvPicPr>
          <p:nvPr/>
        </p:nvPicPr>
        <p:blipFill>
          <a:blip r:embed="rId3" cstate="print"/>
          <a:srcRect/>
          <a:stretch>
            <a:fillRect/>
          </a:stretch>
        </p:blipFill>
        <p:spPr>
          <a:xfrm>
            <a:off x="1219200" y="1700808"/>
            <a:ext cx="6781800" cy="468052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1795</Words>
  <Application>Microsoft Office PowerPoint</Application>
  <PresentationFormat>On-screen Show (4:3)</PresentationFormat>
  <Paragraphs>77</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THERE GOES THE NEIGHBOURHOOD</vt:lpstr>
      <vt:lpstr>Slide 2</vt:lpstr>
      <vt:lpstr>Slide 3</vt:lpstr>
      <vt:lpstr>Slide 4</vt:lpstr>
      <vt:lpstr>When the walls (dont) come tumbling down</vt:lpstr>
      <vt:lpstr>There goes the Neighbourhood</vt:lpstr>
      <vt:lpstr>Slide 7</vt:lpstr>
      <vt:lpstr>Slide 8</vt:lpstr>
      <vt:lpstr>Whatever Happened to the Dagenham Girl pipers?</vt:lpstr>
      <vt:lpstr>Slide 10</vt:lpstr>
      <vt:lpstr>Dagenham: The Post Fordist Factory</vt:lpstr>
      <vt:lpstr>None of us live here anymore </vt:lpstr>
      <vt:lpstr>Big Bang Localism 1</vt:lpstr>
      <vt:lpstr>Slide 14</vt:lpstr>
      <vt:lpstr>Slide 15</vt:lpstr>
      <vt:lpstr>Proxemics</vt:lpstr>
      <vt:lpstr>Slide 17</vt:lpstr>
      <vt:lpstr>The whole world in our hands?</vt:lpstr>
      <vt:lpstr>Slide 19</vt:lpstr>
      <vt:lpstr>Slide 20</vt:lpstr>
      <vt:lpstr>The Virtual Panopticon </vt:lpstr>
      <vt:lpstr>Slide 22</vt:lpstr>
      <vt:lpstr>Lonely Crowd or Flash Mob?</vt:lpstr>
      <vt:lpstr>Slide 24</vt:lpstr>
      <vt:lpstr>Holy Communitas!</vt:lpstr>
      <vt:lpstr>Slide 26</vt:lpstr>
      <vt:lpstr>There goes the neighbourhood</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the walls (dont) come tumbling down</dc:title>
  <dc:creator>Jean</dc:creator>
  <cp:lastModifiedBy>Jean</cp:lastModifiedBy>
  <cp:revision>19</cp:revision>
  <dcterms:created xsi:type="dcterms:W3CDTF">2014-01-30T20:33:30Z</dcterms:created>
  <dcterms:modified xsi:type="dcterms:W3CDTF">2014-01-31T16:05:44Z</dcterms:modified>
</cp:coreProperties>
</file>